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6"/>
  </p:notesMasterIdLst>
  <p:sldIdLst>
    <p:sldId id="329" r:id="rId2"/>
    <p:sldId id="304" r:id="rId3"/>
    <p:sldId id="305" r:id="rId4"/>
    <p:sldId id="306" r:id="rId5"/>
    <p:sldId id="308" r:id="rId6"/>
    <p:sldId id="310" r:id="rId7"/>
    <p:sldId id="309" r:id="rId8"/>
    <p:sldId id="311" r:id="rId9"/>
    <p:sldId id="312" r:id="rId10"/>
    <p:sldId id="313" r:id="rId11"/>
    <p:sldId id="319" r:id="rId12"/>
    <p:sldId id="330" r:id="rId13"/>
    <p:sldId id="331" r:id="rId14"/>
    <p:sldId id="320" r:id="rId15"/>
    <p:sldId id="321" r:id="rId16"/>
    <p:sldId id="323" r:id="rId17"/>
    <p:sldId id="322" r:id="rId18"/>
    <p:sldId id="324" r:id="rId19"/>
    <p:sldId id="314" r:id="rId20"/>
    <p:sldId id="315" r:id="rId21"/>
    <p:sldId id="325" r:id="rId22"/>
    <p:sldId id="317" r:id="rId23"/>
    <p:sldId id="327" r:id="rId24"/>
    <p:sldId id="328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05" autoAdjust="0"/>
  </p:normalViewPr>
  <p:slideViewPr>
    <p:cSldViewPr snapToGrid="0">
      <p:cViewPr varScale="1">
        <p:scale>
          <a:sx n="52" d="100"/>
          <a:sy n="52" d="100"/>
        </p:scale>
        <p:origin x="172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626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CDA0A-8041-466A-B47B-80271FE7A0BA}" type="datetimeFigureOut">
              <a:rPr lang="zh-CN" altLang="en-US" smtClean="0"/>
              <a:t>2022/7/28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840B3-B0AA-45C6-AE6F-09D2F8C3E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7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年第十二届模糊系统与软计算应用国际会议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2013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年第九届亚洲控制大会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(Asian Control Conference ASCC)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0840B3-B0AA-45C6-AE6F-09D2F8C3EB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28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42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X1,X2</a:t>
            </a:r>
            <a:r>
              <a:rPr lang="zh-CN" altLang="en-US" dirty="0"/>
              <a:t>模糊化，得到隶属度，</a:t>
            </a:r>
            <a:endParaRPr lang="en-US" altLang="zh-CN" dirty="0"/>
          </a:p>
          <a:p>
            <a:r>
              <a:rPr lang="zh-CN" altLang="en-US" dirty="0"/>
              <a:t>除了加权平均判决法，还有最大值均值法、中心法、最大值平均法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7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X1,X2</a:t>
            </a:r>
            <a:r>
              <a:rPr lang="zh-CN" altLang="en-US" dirty="0"/>
              <a:t>模糊化，得到隶属度，</a:t>
            </a:r>
            <a:endParaRPr lang="en-US" altLang="zh-CN" dirty="0"/>
          </a:p>
          <a:p>
            <a:r>
              <a:rPr lang="zh-CN" altLang="en-US" dirty="0"/>
              <a:t>除了加权平均判决法，还有最大值均值法、中心法、最大值平均法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570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250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42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65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80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39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519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2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有限状态自动机、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06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语言变数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514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879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76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年第十二届模糊系统与软计算应用国际会议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2013</a:t>
            </a:r>
            <a:r>
              <a:rPr lang="zh-CN" altLang="en-US" b="0" i="0" dirty="0">
                <a:solidFill>
                  <a:srgbClr val="2A2B2E"/>
                </a:solidFill>
                <a:effectLst/>
                <a:latin typeface="PingFang SC"/>
              </a:rPr>
              <a:t>年第九届亚洲控制大会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(Asian Control Conference ASCC)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828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247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、</a:t>
            </a:r>
            <a:r>
              <a:rPr lang="en-US" altLang="zh-CN" dirty="0"/>
              <a:t>sequence</a:t>
            </a:r>
            <a:r>
              <a:rPr lang="zh-CN" altLang="en-US" dirty="0"/>
              <a:t>、</a:t>
            </a:r>
            <a:r>
              <a:rPr lang="en-US" altLang="zh-CN" dirty="0"/>
              <a:t>selector</a:t>
            </a:r>
            <a:r>
              <a:rPr lang="zh-CN" altLang="en-US" dirty="0"/>
              <a:t>、</a:t>
            </a:r>
            <a:r>
              <a:rPr lang="en-US" altLang="zh-CN" dirty="0"/>
              <a:t>decorator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46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28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138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02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787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840B3-B0AA-45C6-AE6F-09D2F8C3EB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46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25938"/>
            <a:ext cx="6858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0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21" y="56116"/>
            <a:ext cx="8100680" cy="1325563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693346"/>
            <a:ext cx="8497567" cy="45160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list-symbol_1068">
            <a:extLst>
              <a:ext uri="{FF2B5EF4-FFF2-40B4-BE49-F238E27FC236}">
                <a16:creationId xmlns:a16="http://schemas.microsoft.com/office/drawing/2014/main" id="{FF7B6378-DBEF-A140-AE92-209A47CEAA2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47134" y="571020"/>
            <a:ext cx="396887" cy="295756"/>
          </a:xfrm>
          <a:custGeom>
            <a:avLst/>
            <a:gdLst>
              <a:gd name="connsiteX0" fmla="*/ 209665 w 580028"/>
              <a:gd name="connsiteY0" fmla="*/ 366914 h 488759"/>
              <a:gd name="connsiteX1" fmla="*/ 580028 w 580028"/>
              <a:gd name="connsiteY1" fmla="*/ 366914 h 488759"/>
              <a:gd name="connsiteX2" fmla="*/ 580028 w 580028"/>
              <a:gd name="connsiteY2" fmla="*/ 488759 h 488759"/>
              <a:gd name="connsiteX3" fmla="*/ 209665 w 580028"/>
              <a:gd name="connsiteY3" fmla="*/ 488759 h 488759"/>
              <a:gd name="connsiteX4" fmla="*/ 0 w 580028"/>
              <a:gd name="connsiteY4" fmla="*/ 366914 h 488759"/>
              <a:gd name="connsiteX5" fmla="*/ 147823 w 580028"/>
              <a:gd name="connsiteY5" fmla="*/ 366914 h 488759"/>
              <a:gd name="connsiteX6" fmla="*/ 147823 w 580028"/>
              <a:gd name="connsiteY6" fmla="*/ 488759 h 488759"/>
              <a:gd name="connsiteX7" fmla="*/ 0 w 580028"/>
              <a:gd name="connsiteY7" fmla="*/ 488759 h 488759"/>
              <a:gd name="connsiteX8" fmla="*/ 209665 w 580028"/>
              <a:gd name="connsiteY8" fmla="*/ 183457 h 488759"/>
              <a:gd name="connsiteX9" fmla="*/ 580028 w 580028"/>
              <a:gd name="connsiteY9" fmla="*/ 183457 h 488759"/>
              <a:gd name="connsiteX10" fmla="*/ 580028 w 580028"/>
              <a:gd name="connsiteY10" fmla="*/ 305302 h 488759"/>
              <a:gd name="connsiteX11" fmla="*/ 209665 w 580028"/>
              <a:gd name="connsiteY11" fmla="*/ 305302 h 488759"/>
              <a:gd name="connsiteX12" fmla="*/ 0 w 580028"/>
              <a:gd name="connsiteY12" fmla="*/ 183457 h 488759"/>
              <a:gd name="connsiteX13" fmla="*/ 147823 w 580028"/>
              <a:gd name="connsiteY13" fmla="*/ 183457 h 488759"/>
              <a:gd name="connsiteX14" fmla="*/ 147823 w 580028"/>
              <a:gd name="connsiteY14" fmla="*/ 305302 h 488759"/>
              <a:gd name="connsiteX15" fmla="*/ 0 w 580028"/>
              <a:gd name="connsiteY15" fmla="*/ 305302 h 488759"/>
              <a:gd name="connsiteX16" fmla="*/ 209665 w 580028"/>
              <a:gd name="connsiteY16" fmla="*/ 0 h 488759"/>
              <a:gd name="connsiteX17" fmla="*/ 580028 w 580028"/>
              <a:gd name="connsiteY17" fmla="*/ 0 h 488759"/>
              <a:gd name="connsiteX18" fmla="*/ 580028 w 580028"/>
              <a:gd name="connsiteY18" fmla="*/ 121845 h 488759"/>
              <a:gd name="connsiteX19" fmla="*/ 209665 w 580028"/>
              <a:gd name="connsiteY19" fmla="*/ 121845 h 488759"/>
              <a:gd name="connsiteX20" fmla="*/ 0 w 580028"/>
              <a:gd name="connsiteY20" fmla="*/ 0 h 488759"/>
              <a:gd name="connsiteX21" fmla="*/ 147823 w 580028"/>
              <a:gd name="connsiteY21" fmla="*/ 0 h 488759"/>
              <a:gd name="connsiteX22" fmla="*/ 147823 w 580028"/>
              <a:gd name="connsiteY22" fmla="*/ 121845 h 488759"/>
              <a:gd name="connsiteX23" fmla="*/ 0 w 580028"/>
              <a:gd name="connsiteY23" fmla="*/ 121845 h 48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028" h="488759">
                <a:moveTo>
                  <a:pt x="209665" y="366914"/>
                </a:moveTo>
                <a:lnTo>
                  <a:pt x="580028" y="366914"/>
                </a:lnTo>
                <a:lnTo>
                  <a:pt x="580028" y="488759"/>
                </a:lnTo>
                <a:lnTo>
                  <a:pt x="209665" y="488759"/>
                </a:lnTo>
                <a:close/>
                <a:moveTo>
                  <a:pt x="0" y="366914"/>
                </a:moveTo>
                <a:lnTo>
                  <a:pt x="147823" y="366914"/>
                </a:lnTo>
                <a:lnTo>
                  <a:pt x="147823" y="488759"/>
                </a:lnTo>
                <a:lnTo>
                  <a:pt x="0" y="488759"/>
                </a:lnTo>
                <a:close/>
                <a:moveTo>
                  <a:pt x="209665" y="183457"/>
                </a:moveTo>
                <a:lnTo>
                  <a:pt x="580028" y="183457"/>
                </a:lnTo>
                <a:lnTo>
                  <a:pt x="580028" y="305302"/>
                </a:lnTo>
                <a:lnTo>
                  <a:pt x="209665" y="305302"/>
                </a:lnTo>
                <a:close/>
                <a:moveTo>
                  <a:pt x="0" y="183457"/>
                </a:moveTo>
                <a:lnTo>
                  <a:pt x="147823" y="183457"/>
                </a:lnTo>
                <a:lnTo>
                  <a:pt x="147823" y="305302"/>
                </a:lnTo>
                <a:lnTo>
                  <a:pt x="0" y="305302"/>
                </a:lnTo>
                <a:close/>
                <a:moveTo>
                  <a:pt x="209665" y="0"/>
                </a:moveTo>
                <a:lnTo>
                  <a:pt x="580028" y="0"/>
                </a:lnTo>
                <a:lnTo>
                  <a:pt x="580028" y="121845"/>
                </a:lnTo>
                <a:lnTo>
                  <a:pt x="209665" y="121845"/>
                </a:lnTo>
                <a:close/>
                <a:moveTo>
                  <a:pt x="0" y="0"/>
                </a:moveTo>
                <a:lnTo>
                  <a:pt x="147823" y="0"/>
                </a:lnTo>
                <a:lnTo>
                  <a:pt x="147823" y="121845"/>
                </a:lnTo>
                <a:lnTo>
                  <a:pt x="0" y="121845"/>
                </a:lnTo>
                <a:close/>
              </a:path>
            </a:pathLst>
          </a:custGeom>
          <a:solidFill>
            <a:srgbClr val="1D50A2"/>
          </a:solidFill>
          <a:ln>
            <a:noFill/>
          </a:ln>
        </p:spPr>
        <p:txBody>
          <a:bodyPr/>
          <a:lstStyle/>
          <a:p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4273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Slide Number">
            <a:extLst>
              <a:ext uri="{FF2B5EF4-FFF2-40B4-BE49-F238E27FC236}">
                <a16:creationId xmlns:a16="http://schemas.microsoft.com/office/drawing/2014/main" id="{B52F4545-E39A-EF43-BFF4-813E4FE0225C}"/>
              </a:ext>
            </a:extLst>
          </p:cNvPr>
          <p:cNvSpPr txBox="1">
            <a:spLocks/>
          </p:cNvSpPr>
          <p:nvPr userDrawn="1"/>
        </p:nvSpPr>
        <p:spPr>
          <a:xfrm>
            <a:off x="4449997" y="6536531"/>
            <a:ext cx="29335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25" b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pPr/>
              <a:t>‹#›</a:t>
            </a:fld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1" name="组合 6">
            <a:extLst>
              <a:ext uri="{FF2B5EF4-FFF2-40B4-BE49-F238E27FC236}">
                <a16:creationId xmlns:a16="http://schemas.microsoft.com/office/drawing/2014/main" id="{BEB99D43-AFA3-A14D-BE9A-F67261FD0C45}"/>
              </a:ext>
            </a:extLst>
          </p:cNvPr>
          <p:cNvGrpSpPr/>
          <p:nvPr userDrawn="1"/>
        </p:nvGrpSpPr>
        <p:grpSpPr>
          <a:xfrm>
            <a:off x="7625314" y="6664252"/>
            <a:ext cx="1518687" cy="0"/>
            <a:chOff x="10672763" y="6691699"/>
            <a:chExt cx="1519237" cy="0"/>
          </a:xfrm>
        </p:grpSpPr>
        <p:cxnSp>
          <p:nvCxnSpPr>
            <p:cNvPr id="62" name="直接连接符 7">
              <a:extLst>
                <a:ext uri="{FF2B5EF4-FFF2-40B4-BE49-F238E27FC236}">
                  <a16:creationId xmlns:a16="http://schemas.microsoft.com/office/drawing/2014/main" id="{28766A55-F541-DB40-BF8F-59E88664CC0C}"/>
                </a:ext>
              </a:extLst>
            </p:cNvPr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8">
              <a:extLst>
                <a:ext uri="{FF2B5EF4-FFF2-40B4-BE49-F238E27FC236}">
                  <a16:creationId xmlns:a16="http://schemas.microsoft.com/office/drawing/2014/main" id="{1A4BC0A8-3150-0F46-84BF-3C62D7C98A0E}"/>
                </a:ext>
              </a:extLst>
            </p:cNvPr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22">
            <a:extLst>
              <a:ext uri="{FF2B5EF4-FFF2-40B4-BE49-F238E27FC236}">
                <a16:creationId xmlns:a16="http://schemas.microsoft.com/office/drawing/2014/main" id="{ED756857-8B73-F541-8C3D-362EF82B1E02}"/>
              </a:ext>
            </a:extLst>
          </p:cNvPr>
          <p:cNvSpPr txBox="1"/>
          <p:nvPr userDrawn="1"/>
        </p:nvSpPr>
        <p:spPr>
          <a:xfrm>
            <a:off x="5357981" y="6517501"/>
            <a:ext cx="227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国防科技大学计算机学院</a:t>
            </a:r>
          </a:p>
        </p:txBody>
      </p:sp>
      <p:grpSp>
        <p:nvGrpSpPr>
          <p:cNvPr id="71" name="组合 10">
            <a:extLst>
              <a:ext uri="{FF2B5EF4-FFF2-40B4-BE49-F238E27FC236}">
                <a16:creationId xmlns:a16="http://schemas.microsoft.com/office/drawing/2014/main" id="{6A77824B-220A-8F4D-BAE2-4497E032D2F5}"/>
              </a:ext>
            </a:extLst>
          </p:cNvPr>
          <p:cNvGrpSpPr/>
          <p:nvPr userDrawn="1"/>
        </p:nvGrpSpPr>
        <p:grpSpPr>
          <a:xfrm>
            <a:off x="8068814" y="232644"/>
            <a:ext cx="900691" cy="366951"/>
            <a:chOff x="9492836" y="217712"/>
            <a:chExt cx="2232656" cy="909608"/>
          </a:xfrm>
        </p:grpSpPr>
        <p:grpSp>
          <p:nvGrpSpPr>
            <p:cNvPr id="72" name="组合 11">
              <a:extLst>
                <a:ext uri="{FF2B5EF4-FFF2-40B4-BE49-F238E27FC236}">
                  <a16:creationId xmlns:a16="http://schemas.microsoft.com/office/drawing/2014/main" id="{252EE4BA-FF15-DD4E-A5CE-32F3626EDD8B}"/>
                </a:ext>
              </a:extLst>
            </p:cNvPr>
            <p:cNvGrpSpPr/>
            <p:nvPr/>
          </p:nvGrpSpPr>
          <p:grpSpPr>
            <a:xfrm>
              <a:off x="9492836" y="370798"/>
              <a:ext cx="871178" cy="608873"/>
              <a:chOff x="3563596" y="1563880"/>
              <a:chExt cx="5477854" cy="3828516"/>
            </a:xfrm>
            <a:solidFill>
              <a:srgbClr val="CC0000"/>
            </a:solidFill>
          </p:grpSpPr>
          <p:sp>
            <p:nvSpPr>
              <p:cNvPr id="74" name="任意多边形 56">
                <a:extLst>
                  <a:ext uri="{FF2B5EF4-FFF2-40B4-BE49-F238E27FC236}">
                    <a16:creationId xmlns:a16="http://schemas.microsoft.com/office/drawing/2014/main" id="{C923AAE7-D08E-584B-B2BB-49FEF06F1BB7}"/>
                  </a:ext>
                </a:extLst>
              </p:cNvPr>
              <p:cNvSpPr/>
              <p:nvPr/>
            </p:nvSpPr>
            <p:spPr>
              <a:xfrm>
                <a:off x="3563596" y="1563880"/>
                <a:ext cx="1862983" cy="3743058"/>
              </a:xfrm>
              <a:custGeom>
                <a:avLst/>
                <a:gdLst>
                  <a:gd name="connsiteX0" fmla="*/ 0 w 1862983"/>
                  <a:gd name="connsiteY0" fmla="*/ 0 h 3743058"/>
                  <a:gd name="connsiteX1" fmla="*/ 1350236 w 1862983"/>
                  <a:gd name="connsiteY1" fmla="*/ 3743058 h 3743058"/>
                  <a:gd name="connsiteX2" fmla="*/ 1862983 w 1862983"/>
                  <a:gd name="connsiteY2" fmla="*/ 2290273 h 3743058"/>
                  <a:gd name="connsiteX3" fmla="*/ 1034041 w 1862983"/>
                  <a:gd name="connsiteY3" fmla="*/ 0 h 3743058"/>
                  <a:gd name="connsiteX4" fmla="*/ 0 w 1862983"/>
                  <a:gd name="connsiteY4" fmla="*/ 0 h 3743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2983" h="3743058">
                    <a:moveTo>
                      <a:pt x="0" y="0"/>
                    </a:moveTo>
                    <a:lnTo>
                      <a:pt x="1350236" y="3743058"/>
                    </a:lnTo>
                    <a:lnTo>
                      <a:pt x="1862983" y="2290273"/>
                    </a:lnTo>
                    <a:lnTo>
                      <a:pt x="10340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800"/>
              </a:p>
            </p:txBody>
          </p:sp>
          <p:sp>
            <p:nvSpPr>
              <p:cNvPr id="75" name="任意多边形 57">
                <a:extLst>
                  <a:ext uri="{FF2B5EF4-FFF2-40B4-BE49-F238E27FC236}">
                    <a16:creationId xmlns:a16="http://schemas.microsoft.com/office/drawing/2014/main" id="{9138DA62-6F3D-2743-AC41-2D3420EC0C8A}"/>
                  </a:ext>
                </a:extLst>
              </p:cNvPr>
              <p:cNvSpPr/>
              <p:nvPr/>
            </p:nvSpPr>
            <p:spPr>
              <a:xfrm>
                <a:off x="5170206" y="1572426"/>
                <a:ext cx="3871244" cy="3819970"/>
              </a:xfrm>
              <a:custGeom>
                <a:avLst/>
                <a:gdLst>
                  <a:gd name="connsiteX0" fmla="*/ 1333144 w 3871244"/>
                  <a:gd name="connsiteY0" fmla="*/ 8546 h 3819970"/>
                  <a:gd name="connsiteX1" fmla="*/ 0 w 3871244"/>
                  <a:gd name="connsiteY1" fmla="*/ 3802879 h 3819970"/>
                  <a:gd name="connsiteX2" fmla="*/ 1145136 w 3871244"/>
                  <a:gd name="connsiteY2" fmla="*/ 3802879 h 3819970"/>
                  <a:gd name="connsiteX3" fmla="*/ 1803162 w 3871244"/>
                  <a:gd name="connsiteY3" fmla="*/ 2016808 h 3819970"/>
                  <a:gd name="connsiteX4" fmla="*/ 2085173 w 3871244"/>
                  <a:gd name="connsiteY4" fmla="*/ 2016808 h 3819970"/>
                  <a:gd name="connsiteX5" fmla="*/ 1435693 w 3871244"/>
                  <a:gd name="connsiteY5" fmla="*/ 3819970 h 3819970"/>
                  <a:gd name="connsiteX6" fmla="*/ 2469734 w 3871244"/>
                  <a:gd name="connsiteY6" fmla="*/ 3819970 h 3819970"/>
                  <a:gd name="connsiteX7" fmla="*/ 3871244 w 3871244"/>
                  <a:gd name="connsiteY7" fmla="*/ 0 h 3819970"/>
                  <a:gd name="connsiteX8" fmla="*/ 2828658 w 3871244"/>
                  <a:gd name="connsiteY8" fmla="*/ 0 h 3819970"/>
                  <a:gd name="connsiteX9" fmla="*/ 2333001 w 3871244"/>
                  <a:gd name="connsiteY9" fmla="*/ 1341690 h 3819970"/>
                  <a:gd name="connsiteX10" fmla="*/ 2102265 w 3871244"/>
                  <a:gd name="connsiteY10" fmla="*/ 1341690 h 3819970"/>
                  <a:gd name="connsiteX11" fmla="*/ 2572284 w 3871244"/>
                  <a:gd name="connsiteY11" fmla="*/ 17092 h 3819970"/>
                  <a:gd name="connsiteX12" fmla="*/ 1333144 w 3871244"/>
                  <a:gd name="connsiteY12" fmla="*/ 8546 h 3819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71244" h="3819970">
                    <a:moveTo>
                      <a:pt x="1333144" y="8546"/>
                    </a:moveTo>
                    <a:lnTo>
                      <a:pt x="0" y="3802879"/>
                    </a:lnTo>
                    <a:lnTo>
                      <a:pt x="1145136" y="3802879"/>
                    </a:lnTo>
                    <a:lnTo>
                      <a:pt x="1803162" y="2016808"/>
                    </a:lnTo>
                    <a:lnTo>
                      <a:pt x="2085173" y="2016808"/>
                    </a:lnTo>
                    <a:lnTo>
                      <a:pt x="1435693" y="3819970"/>
                    </a:lnTo>
                    <a:lnTo>
                      <a:pt x="2469734" y="3819970"/>
                    </a:lnTo>
                    <a:lnTo>
                      <a:pt x="3871244" y="0"/>
                    </a:lnTo>
                    <a:lnTo>
                      <a:pt x="2828658" y="0"/>
                    </a:lnTo>
                    <a:lnTo>
                      <a:pt x="2333001" y="1341690"/>
                    </a:lnTo>
                    <a:lnTo>
                      <a:pt x="2102265" y="1341690"/>
                    </a:lnTo>
                    <a:lnTo>
                      <a:pt x="2572284" y="17092"/>
                    </a:lnTo>
                    <a:lnTo>
                      <a:pt x="1333144" y="85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800"/>
              </a:p>
            </p:txBody>
          </p:sp>
          <p:sp>
            <p:nvSpPr>
              <p:cNvPr id="76" name="任意多边形 58">
                <a:extLst>
                  <a:ext uri="{FF2B5EF4-FFF2-40B4-BE49-F238E27FC236}">
                    <a16:creationId xmlns:a16="http://schemas.microsoft.com/office/drawing/2014/main" id="{7F167037-F48A-D84F-B0B9-2FC783A2D7B9}"/>
                  </a:ext>
                </a:extLst>
              </p:cNvPr>
              <p:cNvSpPr/>
              <p:nvPr/>
            </p:nvSpPr>
            <p:spPr>
              <a:xfrm>
                <a:off x="4888194" y="1580972"/>
                <a:ext cx="1298961" cy="1880075"/>
              </a:xfrm>
              <a:custGeom>
                <a:avLst/>
                <a:gdLst>
                  <a:gd name="connsiteX0" fmla="*/ 0 w 1298961"/>
                  <a:gd name="connsiteY0" fmla="*/ 0 h 1880075"/>
                  <a:gd name="connsiteX1" fmla="*/ 1298961 w 1298961"/>
                  <a:gd name="connsiteY1" fmla="*/ 0 h 1880075"/>
                  <a:gd name="connsiteX2" fmla="*/ 658027 w 1298961"/>
                  <a:gd name="connsiteY2" fmla="*/ 1880075 h 1880075"/>
                  <a:gd name="connsiteX3" fmla="*/ 0 w 1298961"/>
                  <a:gd name="connsiteY3" fmla="*/ 0 h 188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8961" h="1880075">
                    <a:moveTo>
                      <a:pt x="0" y="0"/>
                    </a:moveTo>
                    <a:lnTo>
                      <a:pt x="1298961" y="0"/>
                    </a:lnTo>
                    <a:lnTo>
                      <a:pt x="658027" y="18800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800"/>
              </a:p>
            </p:txBody>
          </p:sp>
        </p:grpSp>
        <p:pic>
          <p:nvPicPr>
            <p:cNvPr id="73" name="图片 12">
              <a:extLst>
                <a:ext uri="{FF2B5EF4-FFF2-40B4-BE49-F238E27FC236}">
                  <a16:creationId xmlns:a16="http://schemas.microsoft.com/office/drawing/2014/main" id="{EBD7D9DD-72B3-324A-BDEE-2D0466AD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4014" y="217712"/>
              <a:ext cx="1361478" cy="909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6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3A8A2B-78F3-2F49-5B6C-D568FF40DF96}"/>
              </a:ext>
            </a:extLst>
          </p:cNvPr>
          <p:cNvSpPr/>
          <p:nvPr/>
        </p:nvSpPr>
        <p:spPr>
          <a:xfrm>
            <a:off x="117231" y="445477"/>
            <a:ext cx="996461" cy="574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DB9D284-7C28-2A0D-CD9F-A0B9578033DE}"/>
              </a:ext>
            </a:extLst>
          </p:cNvPr>
          <p:cNvGrpSpPr/>
          <p:nvPr/>
        </p:nvGrpSpPr>
        <p:grpSpPr>
          <a:xfrm>
            <a:off x="175848" y="1595330"/>
            <a:ext cx="8792309" cy="2313328"/>
            <a:chOff x="234461" y="984104"/>
            <a:chExt cx="11723078" cy="30844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4E8176-4883-CED2-12FA-78B2B9518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2" r="2701"/>
            <a:stretch/>
          </p:blipFill>
          <p:spPr>
            <a:xfrm>
              <a:off x="234461" y="984104"/>
              <a:ext cx="11723078" cy="308443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2408D42-2863-8A12-E34F-00F16A058046}"/>
                </a:ext>
              </a:extLst>
            </p:cNvPr>
            <p:cNvSpPr/>
            <p:nvPr/>
          </p:nvSpPr>
          <p:spPr>
            <a:xfrm>
              <a:off x="779584" y="1951891"/>
              <a:ext cx="10398369" cy="57443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E8F08BE-8131-4E6C-24DD-87792C420C8C}"/>
              </a:ext>
            </a:extLst>
          </p:cNvPr>
          <p:cNvGrpSpPr/>
          <p:nvPr/>
        </p:nvGrpSpPr>
        <p:grpSpPr>
          <a:xfrm>
            <a:off x="1289117" y="4146001"/>
            <a:ext cx="6389924" cy="1450571"/>
            <a:chOff x="1718820" y="4384998"/>
            <a:chExt cx="8519898" cy="193409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5FF0F77-883A-5992-7CB0-CAD6564C2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8820" y="4467272"/>
              <a:ext cx="8519898" cy="185182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BF12B54-9B35-9109-BC6B-F521070AD910}"/>
                </a:ext>
              </a:extLst>
            </p:cNvPr>
            <p:cNvSpPr/>
            <p:nvPr/>
          </p:nvSpPr>
          <p:spPr>
            <a:xfrm>
              <a:off x="2051539" y="4384998"/>
              <a:ext cx="8031246" cy="57443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3509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Selector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17E0A6-7FBF-F916-E562-70FACB39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52" y="1745313"/>
            <a:ext cx="8569696" cy="30937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0EA746-6291-34D3-FB2D-D9E3963411AA}"/>
              </a:ext>
            </a:extLst>
          </p:cNvPr>
          <p:cNvSpPr txBox="1"/>
          <p:nvPr/>
        </p:nvSpPr>
        <p:spPr>
          <a:xfrm>
            <a:off x="2851785" y="5063754"/>
            <a:ext cx="3440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continues value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0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Selector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17E0A6-7FBF-F916-E562-70FACB397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255"/>
          <a:stretch/>
        </p:blipFill>
        <p:spPr>
          <a:xfrm>
            <a:off x="2654764" y="1745313"/>
            <a:ext cx="3834472" cy="30937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0EA746-6291-34D3-FB2D-D9E3963411AA}"/>
              </a:ext>
            </a:extLst>
          </p:cNvPr>
          <p:cNvSpPr txBox="1"/>
          <p:nvPr/>
        </p:nvSpPr>
        <p:spPr>
          <a:xfrm>
            <a:off x="61266" y="4954572"/>
            <a:ext cx="90214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Rule Base:</a:t>
            </a:r>
          </a:p>
          <a:p>
            <a:r>
              <a:rPr lang="en-US" altLang="zh-CN" sz="2400" dirty="0"/>
              <a:t>If ball is near and ball speed is low then execute sequence walk </a:t>
            </a:r>
          </a:p>
          <a:p>
            <a:r>
              <a:rPr lang="en-US" altLang="zh-CN" sz="2400" dirty="0"/>
              <a:t>If ball is far away and ball speed is high then execute sequence run</a:t>
            </a:r>
          </a:p>
          <a:p>
            <a:r>
              <a:rPr lang="en-US" altLang="zh-CN" sz="2400" dirty="0"/>
              <a:t>If ball is far away and ball speed is very low then execute sequence stay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581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Selector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A35266-4FAC-DF9E-CFAA-E37CD6474A28}"/>
              </a:ext>
            </a:extLst>
          </p:cNvPr>
          <p:cNvSpPr txBox="1"/>
          <p:nvPr/>
        </p:nvSpPr>
        <p:spPr>
          <a:xfrm>
            <a:off x="61266" y="1075747"/>
            <a:ext cx="90214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Rule Base:</a:t>
            </a:r>
          </a:p>
          <a:p>
            <a:r>
              <a:rPr lang="en-US" altLang="zh-CN" sz="2400" dirty="0"/>
              <a:t>If ball is near and ball speed is low then execute sequence walk </a:t>
            </a:r>
          </a:p>
          <a:p>
            <a:r>
              <a:rPr lang="en-US" altLang="zh-CN" sz="2400" dirty="0"/>
              <a:t>If ball is far away and ball speed is high then execute sequence run</a:t>
            </a:r>
          </a:p>
          <a:p>
            <a:r>
              <a:rPr lang="en-US" altLang="zh-CN" sz="2400" dirty="0"/>
              <a:t>If ball is far away and ball speed is very low then execute sequence stay</a:t>
            </a:r>
            <a:endParaRPr lang="zh-CN" altLang="en-US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9AB2E9B-32C6-2079-8DE6-061E1B86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103" y="2796961"/>
            <a:ext cx="1633794" cy="50474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3CDE7A7-09E1-6C28-C656-427EF81E762E}"/>
              </a:ext>
            </a:extLst>
          </p:cNvPr>
          <p:cNvSpPr txBox="1"/>
          <p:nvPr/>
        </p:nvSpPr>
        <p:spPr>
          <a:xfrm>
            <a:off x="642691" y="3325458"/>
            <a:ext cx="7858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distance to the ball + speed of the ball  </a:t>
            </a:r>
            <a:r>
              <a:rPr lang="en-US" altLang="zh-CN" sz="2400" dirty="0">
                <a:sym typeface="Wingdings" panose="05000000000000000000" pitchFamily="2" charset="2"/>
              </a:rPr>
              <a:t>  </a:t>
            </a:r>
            <a:r>
              <a:rPr lang="en-US" altLang="zh-CN" sz="2400" dirty="0"/>
              <a:t>speed of the robot</a:t>
            </a:r>
            <a:endParaRPr lang="zh-CN" altLang="en-US" sz="24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3989622-0391-06F9-BF51-F5A7F5443828}"/>
              </a:ext>
            </a:extLst>
          </p:cNvPr>
          <p:cNvGrpSpPr/>
          <p:nvPr/>
        </p:nvGrpSpPr>
        <p:grpSpPr>
          <a:xfrm>
            <a:off x="1416863" y="3810871"/>
            <a:ext cx="6310274" cy="2687419"/>
            <a:chOff x="1432629" y="3787123"/>
            <a:chExt cx="6310274" cy="268741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7550931-F1BA-7F0B-3340-3959C92EA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83"/>
            <a:stretch/>
          </p:blipFill>
          <p:spPr>
            <a:xfrm>
              <a:off x="1432629" y="3787123"/>
              <a:ext cx="6040729" cy="2613923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3EA9942-A400-23EA-0767-145546BDE7DF}"/>
                </a:ext>
              </a:extLst>
            </p:cNvPr>
            <p:cNvSpPr/>
            <p:nvPr/>
          </p:nvSpPr>
          <p:spPr>
            <a:xfrm>
              <a:off x="7034981" y="6120581"/>
              <a:ext cx="707922" cy="353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776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Selector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90B8A59-5D1F-76B7-6FEB-6411D0D0EF23}"/>
              </a:ext>
            </a:extLst>
          </p:cNvPr>
          <p:cNvGrpSpPr/>
          <p:nvPr/>
        </p:nvGrpSpPr>
        <p:grpSpPr>
          <a:xfrm>
            <a:off x="962976" y="958165"/>
            <a:ext cx="6049086" cy="5574891"/>
            <a:chOff x="962976" y="958165"/>
            <a:chExt cx="6049086" cy="55748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655B689-0F49-96A0-64BF-CEE03BB0E45E}"/>
                </a:ext>
              </a:extLst>
            </p:cNvPr>
            <p:cNvGrpSpPr/>
            <p:nvPr/>
          </p:nvGrpSpPr>
          <p:grpSpPr>
            <a:xfrm>
              <a:off x="962976" y="958165"/>
              <a:ext cx="6049086" cy="5574891"/>
              <a:chOff x="269802" y="899651"/>
              <a:chExt cx="6049086" cy="5574891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1CA00BD0-2F7F-D6DD-6E2A-8A0998BD8B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81" t="8173" r="15322" b="2795"/>
              <a:stretch/>
            </p:blipFill>
            <p:spPr>
              <a:xfrm>
                <a:off x="269802" y="1002890"/>
                <a:ext cx="5907798" cy="5471652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A2EBFEE-4454-D21C-ED15-97726FC1B132}"/>
                  </a:ext>
                </a:extLst>
              </p:cNvPr>
              <p:cNvSpPr/>
              <p:nvPr/>
            </p:nvSpPr>
            <p:spPr>
              <a:xfrm>
                <a:off x="3164707" y="899651"/>
                <a:ext cx="3154181" cy="43212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C739AF-DFF8-2F64-D49C-C443058EF429}"/>
                </a:ext>
              </a:extLst>
            </p:cNvPr>
            <p:cNvSpPr/>
            <p:nvPr/>
          </p:nvSpPr>
          <p:spPr>
            <a:xfrm>
              <a:off x="1173784" y="5280402"/>
              <a:ext cx="2762170" cy="516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6103918-DB46-8D90-71B0-C8FA3192A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1" t="8172" r="15322" b="20794"/>
          <a:stretch/>
        </p:blipFill>
        <p:spPr>
          <a:xfrm>
            <a:off x="5038820" y="958165"/>
            <a:ext cx="3607956" cy="520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19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</a:t>
            </a:r>
            <a:r>
              <a:rPr lang="en-US" altLang="zh-CN" dirty="0" err="1"/>
              <a:t>Behaviours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0EA746-6291-34D3-FB2D-D9E3963411AA}"/>
              </a:ext>
            </a:extLst>
          </p:cNvPr>
          <p:cNvSpPr txBox="1"/>
          <p:nvPr/>
        </p:nvSpPr>
        <p:spPr>
          <a:xfrm>
            <a:off x="122532" y="1146847"/>
            <a:ext cx="9021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Skills</a:t>
            </a:r>
            <a:r>
              <a:rPr lang="en-US" altLang="zh-CN" sz="2400" dirty="0"/>
              <a:t> - control a single robot.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868ECD-1871-7A06-ED33-0BE727A20D6F}"/>
              </a:ext>
            </a:extLst>
          </p:cNvPr>
          <p:cNvSpPr txBox="1"/>
          <p:nvPr/>
        </p:nvSpPr>
        <p:spPr>
          <a:xfrm>
            <a:off x="1456032" y="1608512"/>
            <a:ext cx="65144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u="sng" dirty="0"/>
              <a:t>Move</a:t>
            </a:r>
            <a:r>
              <a:rPr lang="en-US" altLang="zh-CN" sz="2000" dirty="0"/>
              <a:t> - moves robots around the field</a:t>
            </a:r>
          </a:p>
          <a:p>
            <a:r>
              <a:rPr lang="en-US" altLang="zh-CN" sz="2000" i="1" u="sng" dirty="0"/>
              <a:t>Shoot</a:t>
            </a:r>
            <a:r>
              <a:rPr lang="en-US" altLang="zh-CN" sz="2000" dirty="0"/>
              <a:t> - shoots towards a target location</a:t>
            </a:r>
          </a:p>
          <a:p>
            <a:r>
              <a:rPr lang="en-US" altLang="zh-CN" sz="2000" i="1" u="sng" dirty="0"/>
              <a:t>Pass</a:t>
            </a:r>
            <a:r>
              <a:rPr lang="en-US" altLang="zh-CN" sz="2000" dirty="0"/>
              <a:t> - uses two robots to execute a pass</a:t>
            </a:r>
          </a:p>
          <a:p>
            <a:r>
              <a:rPr lang="en-US" altLang="zh-CN" sz="2000" i="1" u="sng" dirty="0"/>
              <a:t>Intercept ball </a:t>
            </a:r>
            <a:r>
              <a:rPr lang="en-US" altLang="zh-CN" sz="2000" dirty="0"/>
              <a:t>- moves robot to a position to intercept the ball</a:t>
            </a:r>
          </a:p>
          <a:p>
            <a:r>
              <a:rPr lang="en-US" altLang="zh-CN" sz="2000" i="1" u="sng" dirty="0"/>
              <a:t>Defend Goal </a:t>
            </a:r>
            <a:r>
              <a:rPr lang="en-US" altLang="zh-CN" sz="2000" dirty="0"/>
              <a:t>- goal keeper behavior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19CBED9-6132-FEB1-70CD-6EE210E304F0}"/>
              </a:ext>
            </a:extLst>
          </p:cNvPr>
          <p:cNvGrpSpPr/>
          <p:nvPr/>
        </p:nvGrpSpPr>
        <p:grpSpPr>
          <a:xfrm>
            <a:off x="2019868" y="2155226"/>
            <a:ext cx="4585648" cy="4011847"/>
            <a:chOff x="2060812" y="2046043"/>
            <a:chExt cx="4585648" cy="401184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189E9C-7CD0-8C50-E0DD-0E8EBCFCA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4838" t="-42629" r="65420" b="15506"/>
            <a:stretch/>
          </p:blipFill>
          <p:spPr>
            <a:xfrm>
              <a:off x="2060812" y="2046043"/>
              <a:ext cx="4585648" cy="4011847"/>
            </a:xfrm>
            <a:prstGeom prst="ellipse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D2EDB8-0D1B-3E82-D736-124B2B4B1EB1}"/>
                </a:ext>
              </a:extLst>
            </p:cNvPr>
            <p:cNvSpPr/>
            <p:nvPr/>
          </p:nvSpPr>
          <p:spPr>
            <a:xfrm>
              <a:off x="4572000" y="5827594"/>
              <a:ext cx="818866" cy="230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168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</a:t>
            </a:r>
            <a:r>
              <a:rPr lang="en-US" altLang="zh-CN" dirty="0" err="1"/>
              <a:t>Behaviours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0EA746-6291-34D3-FB2D-D9E3963411AA}"/>
              </a:ext>
            </a:extLst>
          </p:cNvPr>
          <p:cNvSpPr txBox="1"/>
          <p:nvPr/>
        </p:nvSpPr>
        <p:spPr>
          <a:xfrm>
            <a:off x="122532" y="1146847"/>
            <a:ext cx="9021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Skills</a:t>
            </a:r>
            <a:r>
              <a:rPr lang="en-US" altLang="zh-CN" sz="2400" dirty="0"/>
              <a:t> - control a single robot. </a:t>
            </a:r>
          </a:p>
          <a:p>
            <a:r>
              <a:rPr lang="en-US" altLang="zh-CN" sz="2400" b="1" dirty="0"/>
              <a:t>Tactics</a:t>
            </a:r>
            <a:r>
              <a:rPr lang="en-US" altLang="zh-CN" sz="2400" dirty="0"/>
              <a:t> - control a single or many robots (more complex behavior 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65C504-AB30-2DB3-2749-0579AB9E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6" y="2052575"/>
            <a:ext cx="8126288" cy="35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Behaviors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0EA746-6291-34D3-FB2D-D9E3963411AA}"/>
              </a:ext>
            </a:extLst>
          </p:cNvPr>
          <p:cNvSpPr txBox="1"/>
          <p:nvPr/>
        </p:nvSpPr>
        <p:spPr>
          <a:xfrm>
            <a:off x="122532" y="1146847"/>
            <a:ext cx="9021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Skills</a:t>
            </a:r>
            <a:r>
              <a:rPr lang="en-US" altLang="zh-CN" sz="2400" dirty="0"/>
              <a:t> - control a single robot. </a:t>
            </a:r>
          </a:p>
          <a:p>
            <a:r>
              <a:rPr lang="en-US" altLang="zh-CN" sz="2400" b="1" dirty="0"/>
              <a:t>Tactics</a:t>
            </a:r>
            <a:r>
              <a:rPr lang="en-US" altLang="zh-CN" sz="2400" dirty="0"/>
              <a:t> - control a single or many robots (more complex behavior )</a:t>
            </a:r>
          </a:p>
          <a:p>
            <a:r>
              <a:rPr lang="en-US" altLang="zh-CN" sz="2400" b="1" dirty="0"/>
              <a:t>Plays</a:t>
            </a:r>
            <a:r>
              <a:rPr lang="en-US" altLang="zh-CN" sz="2400" dirty="0"/>
              <a:t> - control the whole team of robots.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E8CA73-6B63-ED6D-B874-947398FA8D64}"/>
              </a:ext>
            </a:extLst>
          </p:cNvPr>
          <p:cNvSpPr txBox="1"/>
          <p:nvPr/>
        </p:nvSpPr>
        <p:spPr>
          <a:xfrm>
            <a:off x="573081" y="2330028"/>
            <a:ext cx="79978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u="sng" dirty="0"/>
              <a:t>Offensive Game</a:t>
            </a:r>
            <a:r>
              <a:rPr lang="en-US" altLang="zh-CN" sz="2000" dirty="0"/>
              <a:t> - attacking the opponent team</a:t>
            </a:r>
          </a:p>
          <a:p>
            <a:r>
              <a:rPr lang="en-US" altLang="zh-CN" sz="2000" i="1" u="sng" dirty="0"/>
              <a:t>Defensive Game </a:t>
            </a:r>
            <a:r>
              <a:rPr lang="en-US" altLang="zh-CN" sz="2000" dirty="0"/>
              <a:t> - defending against opponent team</a:t>
            </a:r>
          </a:p>
          <a:p>
            <a:r>
              <a:rPr lang="en-US" altLang="zh-CN" sz="2000" i="1" u="sng" dirty="0"/>
              <a:t>Formations</a:t>
            </a:r>
            <a:r>
              <a:rPr lang="en-US" altLang="zh-CN" sz="2000" dirty="0"/>
              <a:t> - moves the robots to various hard coded locations on the field</a:t>
            </a:r>
          </a:p>
          <a:p>
            <a:r>
              <a:rPr lang="en-US" altLang="zh-CN" sz="2000" i="1" u="sng" dirty="0"/>
              <a:t>Game Selection </a:t>
            </a:r>
            <a:r>
              <a:rPr lang="en-US" altLang="zh-CN" sz="2000" dirty="0"/>
              <a:t>- Selects main play to execute depending on the game state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2294F4-E9D3-DC64-39E9-286BEA318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3" y="2330028"/>
            <a:ext cx="8190153" cy="417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2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Behaviors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0EA746-6291-34D3-FB2D-D9E3963411AA}"/>
              </a:ext>
            </a:extLst>
          </p:cNvPr>
          <p:cNvSpPr txBox="1"/>
          <p:nvPr/>
        </p:nvSpPr>
        <p:spPr>
          <a:xfrm>
            <a:off x="122532" y="1146847"/>
            <a:ext cx="9021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Skills</a:t>
            </a:r>
            <a:r>
              <a:rPr lang="en-US" altLang="zh-CN" sz="2400" dirty="0"/>
              <a:t> - control a single robot. </a:t>
            </a:r>
          </a:p>
          <a:p>
            <a:r>
              <a:rPr lang="en-US" altLang="zh-CN" sz="2400" b="1" dirty="0"/>
              <a:t>Tactics</a:t>
            </a:r>
            <a:r>
              <a:rPr lang="en-US" altLang="zh-CN" sz="2400" dirty="0"/>
              <a:t> - control a single or many robots (more complex behavior )</a:t>
            </a:r>
          </a:p>
          <a:p>
            <a:r>
              <a:rPr lang="en-US" altLang="zh-CN" sz="2400" b="1" dirty="0"/>
              <a:t>Plays</a:t>
            </a:r>
            <a:r>
              <a:rPr lang="en-US" altLang="zh-CN" sz="2400" dirty="0"/>
              <a:t> - control the whole team of robots.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65B904-93DF-82FF-9C35-FB8DC76F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18" y="2325603"/>
            <a:ext cx="5629764" cy="41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Behaviors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EF3A52-06E3-6379-CEEF-6E28EF7E2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969"/>
          <a:stretch/>
        </p:blipFill>
        <p:spPr>
          <a:xfrm>
            <a:off x="1458333" y="973160"/>
            <a:ext cx="6227334" cy="544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3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obstacle avoidance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5C9F82-856B-B998-2F3D-E2794C28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1679"/>
            <a:ext cx="6046163" cy="34852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0B4A12-AF22-8E88-58F1-621DFAAA3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147" y="1592459"/>
            <a:ext cx="3338853" cy="30636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92851F1-A2E5-04C1-DF80-9C1CB62A59E5}"/>
              </a:ext>
            </a:extLst>
          </p:cNvPr>
          <p:cNvSpPr txBox="1"/>
          <p:nvPr/>
        </p:nvSpPr>
        <p:spPr>
          <a:xfrm>
            <a:off x="2081212" y="5077693"/>
            <a:ext cx="49815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/>
              <a:t>Avoid obstacles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/>
              <a:t>Reach target point</a:t>
            </a:r>
          </a:p>
        </p:txBody>
      </p:sp>
    </p:spTree>
    <p:extLst>
      <p:ext uri="{BB962C8B-B14F-4D97-AF65-F5344CB8AC3E}">
        <p14:creationId xmlns:p14="http://schemas.microsoft.com/office/powerpoint/2010/main" val="406818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7D354B13-1EF7-83C2-B636-9CCE3C9AEF56}"/>
              </a:ext>
            </a:extLst>
          </p:cNvPr>
          <p:cNvSpPr txBox="1"/>
          <p:nvPr/>
        </p:nvSpPr>
        <p:spPr>
          <a:xfrm>
            <a:off x="392481" y="4699980"/>
            <a:ext cx="8359036" cy="2012810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609725" algn="l"/>
              </a:tabLst>
              <a:defRPr/>
            </a:pPr>
            <a:r>
              <a:rPr kumimoji="0" lang="en-US" altLang="zh-CN" sz="24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6 vs 6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609725" algn="l"/>
              </a:tabLst>
              <a:defRPr/>
            </a:pPr>
            <a:r>
              <a:rPr kumimoji="0" lang="en-US" altLang="zh-CN" sz="2400" b="0" i="0" u="none" strike="noStrike" kern="1200" cap="none" spc="2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RoboCup</a:t>
            </a:r>
            <a:r>
              <a:rPr kumimoji="0" lang="en-US" altLang="zh-CN" sz="24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 competition – small size</a:t>
            </a:r>
          </a:p>
        </p:txBody>
      </p:sp>
      <p:pic>
        <p:nvPicPr>
          <p:cNvPr id="5" name="2022 Qualification Video NEUIslanders">
            <a:hlinkClick r:id="" action="ppaction://media"/>
            <a:extLst>
              <a:ext uri="{FF2B5EF4-FFF2-40B4-BE49-F238E27FC236}">
                <a16:creationId xmlns:a16="http://schemas.microsoft.com/office/drawing/2014/main" id="{E11D842A-6BBA-6AD7-BEF0-5FE7424428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8828" y="1151615"/>
            <a:ext cx="5826343" cy="32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4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obstacle avoidance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3B45E9-FB85-3611-946F-35D0BCC1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349" y="1248449"/>
            <a:ext cx="5476431" cy="2668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F0D6AC-DC0F-7B60-A751-5616CFBE3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088"/>
            <a:ext cx="3338853" cy="306367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1F78657-3598-5D78-D70C-2F33D3E678ED}"/>
              </a:ext>
            </a:extLst>
          </p:cNvPr>
          <p:cNvGrpSpPr/>
          <p:nvPr/>
        </p:nvGrpSpPr>
        <p:grpSpPr>
          <a:xfrm>
            <a:off x="1569228" y="3926689"/>
            <a:ext cx="7365420" cy="446379"/>
            <a:chOff x="757500" y="4623285"/>
            <a:chExt cx="7365420" cy="44637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F706F5-A35F-3B5B-FE46-D7743F40E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361" y="4626769"/>
              <a:ext cx="3328559" cy="43941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01CDD11-E3BD-6610-D3D6-7A2CD39CD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0" y="4623285"/>
              <a:ext cx="3328559" cy="446379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8A6741B-FAA4-7DB1-D27E-9DA8B80115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" t="38005" r="6222" b="28034"/>
          <a:stretch/>
        </p:blipFill>
        <p:spPr>
          <a:xfrm>
            <a:off x="1019908" y="4478214"/>
            <a:ext cx="7104184" cy="20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Fuzzy obstacle avoidance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AD346E-E3D1-DBAF-6AD6-036006C2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2" y="1381679"/>
            <a:ext cx="8832756" cy="17818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C5767A-A5E6-1E52-6C8D-ECB90E6BBE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7" t="20147" b="50000"/>
          <a:stretch/>
        </p:blipFill>
        <p:spPr>
          <a:xfrm>
            <a:off x="372011" y="3694424"/>
            <a:ext cx="8399979" cy="20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1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BF3E5A-29D8-BCA6-8E51-6D374CF7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36" y="1842447"/>
            <a:ext cx="8469929" cy="29728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AE90D1-C46B-5FED-ECA8-16049A49A44F}"/>
              </a:ext>
            </a:extLst>
          </p:cNvPr>
          <p:cNvSpPr txBox="1"/>
          <p:nvPr/>
        </p:nvSpPr>
        <p:spPr>
          <a:xfrm>
            <a:off x="337035" y="1044173"/>
            <a:ext cx="4981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10227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E90D1-C46B-5FED-ECA8-16049A49A44F}"/>
              </a:ext>
            </a:extLst>
          </p:cNvPr>
          <p:cNvSpPr txBox="1"/>
          <p:nvPr/>
        </p:nvSpPr>
        <p:spPr>
          <a:xfrm>
            <a:off x="337034" y="1044173"/>
            <a:ext cx="6124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/>
              <a:t>Real life implementation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7197C5-D34A-1348-7E89-9D2118C947CC}"/>
              </a:ext>
            </a:extLst>
          </p:cNvPr>
          <p:cNvSpPr txBox="1"/>
          <p:nvPr/>
        </p:nvSpPr>
        <p:spPr>
          <a:xfrm>
            <a:off x="744021" y="1752059"/>
            <a:ext cx="8879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NEUIslanders</a:t>
            </a:r>
            <a:endParaRPr lang="en-US" altLang="zh-CN" sz="2400" dirty="0"/>
          </a:p>
          <a:p>
            <a:r>
              <a:rPr kumimoji="0" lang="en-US" altLang="zh-CN" sz="24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16:9 </a:t>
            </a:r>
            <a:r>
              <a:rPr kumimoji="0" lang="en-US" altLang="zh-CN" sz="24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Wingdings" panose="05000000000000000000" pitchFamily="2" charset="2"/>
              </a:rPr>
              <a:t> 17:6  18:7  19:6  21:4 </a:t>
            </a:r>
            <a:endParaRPr kumimoji="0" lang="en-US" altLang="zh-CN" sz="24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7821B-84F7-0E69-0C3B-11CDE4B315BF}"/>
              </a:ext>
            </a:extLst>
          </p:cNvPr>
          <p:cNvSpPr txBox="1"/>
          <p:nvPr/>
        </p:nvSpPr>
        <p:spPr>
          <a:xfrm>
            <a:off x="744021" y="2740116"/>
            <a:ext cx="83999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average time for making a decision was </a:t>
            </a:r>
            <a:r>
              <a:rPr lang="en-US" altLang="zh-CN" sz="2400" dirty="0">
                <a:solidFill>
                  <a:srgbClr val="FF0000"/>
                </a:solidFill>
              </a:rPr>
              <a:t>0.02 </a:t>
            </a:r>
            <a:r>
              <a:rPr lang="en-US" altLang="zh-CN" sz="2400" dirty="0" err="1">
                <a:solidFill>
                  <a:srgbClr val="FF0000"/>
                </a:solidFill>
              </a:rPr>
              <a:t>ms</a:t>
            </a:r>
            <a:r>
              <a:rPr lang="en-US" altLang="zh-CN" sz="2400" dirty="0" err="1"/>
              <a:t>.</a:t>
            </a:r>
            <a:endParaRPr lang="en-US" altLang="zh-CN" sz="2400" dirty="0"/>
          </a:p>
          <a:p>
            <a:r>
              <a:rPr lang="en-US" altLang="zh-CN" sz="2400" dirty="0"/>
              <a:t>In the case of the simple tree the running time was</a:t>
            </a:r>
            <a:r>
              <a:rPr lang="en-US" altLang="zh-CN" sz="2400" dirty="0">
                <a:solidFill>
                  <a:srgbClr val="FF0000"/>
                </a:solidFill>
              </a:rPr>
              <a:t> 0.003 </a:t>
            </a:r>
            <a:r>
              <a:rPr lang="en-US" altLang="zh-CN" sz="2400" dirty="0" err="1">
                <a:solidFill>
                  <a:srgbClr val="FF0000"/>
                </a:solidFill>
              </a:rPr>
              <a:t>ms</a:t>
            </a:r>
            <a:r>
              <a:rPr lang="en-US" altLang="zh-CN" sz="2400" dirty="0" err="1"/>
              <a:t>.</a:t>
            </a:r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Run time for the more complicated BT having many levels of sequence and selection nodes was </a:t>
            </a:r>
            <a:r>
              <a:rPr lang="en-US" altLang="zh-CN" sz="2400" dirty="0">
                <a:solidFill>
                  <a:srgbClr val="FF0000"/>
                </a:solidFill>
              </a:rPr>
              <a:t>0.2 </a:t>
            </a:r>
            <a:r>
              <a:rPr lang="en-US" altLang="zh-CN" sz="2400" dirty="0" err="1">
                <a:solidFill>
                  <a:srgbClr val="FF0000"/>
                </a:solidFill>
              </a:rPr>
              <a:t>ms</a:t>
            </a:r>
            <a:r>
              <a:rPr lang="en-US" altLang="zh-CN" sz="2400" dirty="0" err="1"/>
              <a:t>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6014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3A8A2B-78F3-2F49-5B6C-D568FF40DF96}"/>
              </a:ext>
            </a:extLst>
          </p:cNvPr>
          <p:cNvSpPr/>
          <p:nvPr/>
        </p:nvSpPr>
        <p:spPr>
          <a:xfrm>
            <a:off x="117231" y="445477"/>
            <a:ext cx="996461" cy="574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CA9466-069D-FF53-5184-1594D402E35E}"/>
              </a:ext>
            </a:extLst>
          </p:cNvPr>
          <p:cNvSpPr/>
          <p:nvPr/>
        </p:nvSpPr>
        <p:spPr>
          <a:xfrm>
            <a:off x="2722872" y="2486688"/>
            <a:ext cx="36982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endParaRPr lang="zh-CN" altLang="en-US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4065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7D354B13-1EF7-83C2-B636-9CCE3C9AEF56}"/>
              </a:ext>
            </a:extLst>
          </p:cNvPr>
          <p:cNvSpPr txBox="1"/>
          <p:nvPr/>
        </p:nvSpPr>
        <p:spPr>
          <a:xfrm>
            <a:off x="392481" y="4699980"/>
            <a:ext cx="8359036" cy="2012810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609725" algn="l"/>
              </a:tabLst>
              <a:defRPr/>
            </a:pPr>
            <a:r>
              <a:rPr kumimoji="0" lang="en-US" altLang="zh-CN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sym typeface="+mn-ea"/>
              </a:rPr>
              <a:t>fast changing areas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+mn-ea"/>
              </a:rPr>
              <a:t>+ </a:t>
            </a:r>
            <a:r>
              <a:rPr kumimoji="0" lang="en-US" altLang="zh-CN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sym typeface="+mn-ea"/>
              </a:rPr>
              <a:t>moving dynamic obstacles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609725" algn="l"/>
              </a:tabLst>
              <a:defRPr/>
            </a:pPr>
            <a:r>
              <a:rPr kumimoji="0" lang="en-US" altLang="zh-CN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sym typeface="+mn-ea"/>
              </a:rPr>
              <a:t>short time, flexibility and on-line adaptation strategies 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1609725" algn="l"/>
              </a:tabLst>
              <a:defRPr/>
            </a:pPr>
            <a:r>
              <a:rPr kumimoji="0" lang="en-US" altLang="zh-CN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sym typeface="+mn-ea"/>
              </a:rPr>
              <a:t>FSM /</a:t>
            </a:r>
            <a:r>
              <a:rPr lang="en-US" altLang="zh-CN" spc="200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sym typeface="+mn-ea"/>
              </a:rPr>
              <a:t>Petri nets /behavior-based control /topological graph map</a:t>
            </a:r>
            <a:endParaRPr kumimoji="0" lang="en-US" altLang="zh-CN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sym typeface="+mn-ea"/>
            </a:endParaRPr>
          </a:p>
        </p:txBody>
      </p:sp>
      <p:pic>
        <p:nvPicPr>
          <p:cNvPr id="5" name="2022 Qualification Video NEUIslanders">
            <a:hlinkClick r:id="" action="ppaction://media"/>
            <a:extLst>
              <a:ext uri="{FF2B5EF4-FFF2-40B4-BE49-F238E27FC236}">
                <a16:creationId xmlns:a16="http://schemas.microsoft.com/office/drawing/2014/main" id="{E11D842A-6BBA-6AD7-BEF0-5FE7424428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8828" y="1151615"/>
            <a:ext cx="5826343" cy="32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 structure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88AC33-CC35-E0BC-11F6-B85A714D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89" y="1991596"/>
            <a:ext cx="6536621" cy="346464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CAE8C1D-701B-1298-8368-B9DB68BB71C8}"/>
              </a:ext>
            </a:extLst>
          </p:cNvPr>
          <p:cNvGrpSpPr/>
          <p:nvPr/>
        </p:nvGrpSpPr>
        <p:grpSpPr>
          <a:xfrm>
            <a:off x="6392509" y="4965464"/>
            <a:ext cx="2057400" cy="1356360"/>
            <a:chOff x="6392510" y="4386344"/>
            <a:chExt cx="2057400" cy="1356360"/>
          </a:xfrm>
        </p:grpSpPr>
        <p:sp>
          <p:nvSpPr>
            <p:cNvPr id="3" name="对话气泡: 椭圆形 2">
              <a:extLst>
                <a:ext uri="{FF2B5EF4-FFF2-40B4-BE49-F238E27FC236}">
                  <a16:creationId xmlns:a16="http://schemas.microsoft.com/office/drawing/2014/main" id="{6CA9330D-C093-F25C-3105-1565CBF45C7F}"/>
                </a:ext>
              </a:extLst>
            </p:cNvPr>
            <p:cNvSpPr/>
            <p:nvPr/>
          </p:nvSpPr>
          <p:spPr>
            <a:xfrm flipV="1">
              <a:off x="6392510" y="4386344"/>
              <a:ext cx="2057400" cy="1356360"/>
            </a:xfrm>
            <a:prstGeom prst="wedgeEllipseCallout">
              <a:avLst>
                <a:gd name="adj1" fmla="val -65277"/>
                <a:gd name="adj2" fmla="val 19283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51BD83C-6348-A720-9087-D4F393FDB3B8}"/>
                </a:ext>
              </a:extLst>
            </p:cNvPr>
            <p:cNvSpPr txBox="1"/>
            <p:nvPr/>
          </p:nvSpPr>
          <p:spPr>
            <a:xfrm>
              <a:off x="6581845" y="4587470"/>
              <a:ext cx="16787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BT + </a:t>
              </a:r>
            </a:p>
            <a:p>
              <a:r>
                <a:rPr lang="en-US" altLang="zh-CN" sz="2800" dirty="0">
                  <a:solidFill>
                    <a:srgbClr val="FF0000"/>
                  </a:solidFill>
                </a:rPr>
                <a:t>fuzzy logic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B05A86A-2231-75AC-29FC-B4FF04449AF9}"/>
              </a:ext>
            </a:extLst>
          </p:cNvPr>
          <p:cNvGrpSpPr/>
          <p:nvPr/>
        </p:nvGrpSpPr>
        <p:grpSpPr>
          <a:xfrm>
            <a:off x="7327040" y="1229191"/>
            <a:ext cx="1253228" cy="832172"/>
            <a:chOff x="7327041" y="650071"/>
            <a:chExt cx="1253228" cy="832172"/>
          </a:xfrm>
        </p:grpSpPr>
        <p:sp>
          <p:nvSpPr>
            <p:cNvPr id="10" name="对话气泡: 椭圆形 9">
              <a:extLst>
                <a:ext uri="{FF2B5EF4-FFF2-40B4-BE49-F238E27FC236}">
                  <a16:creationId xmlns:a16="http://schemas.microsoft.com/office/drawing/2014/main" id="{F15B45B8-656C-7E52-A82C-745340BC5017}"/>
                </a:ext>
              </a:extLst>
            </p:cNvPr>
            <p:cNvSpPr/>
            <p:nvPr/>
          </p:nvSpPr>
          <p:spPr>
            <a:xfrm>
              <a:off x="7344637" y="650071"/>
              <a:ext cx="1218036" cy="832172"/>
            </a:xfrm>
            <a:prstGeom prst="wedgeEllipseCallout">
              <a:avLst>
                <a:gd name="adj1" fmla="val -74036"/>
                <a:gd name="adj2" fmla="val 64929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32E4816-1AD4-A4E1-514D-E647305EA0E5}"/>
                </a:ext>
              </a:extLst>
            </p:cNvPr>
            <p:cNvSpPr txBox="1"/>
            <p:nvPr/>
          </p:nvSpPr>
          <p:spPr>
            <a:xfrm>
              <a:off x="7327041" y="864893"/>
              <a:ext cx="12532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fuzzy logic</a:t>
              </a:r>
              <a:endParaRPr lang="zh-CN" altLang="en-US" sz="2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F577F3D3-893B-B483-9F0E-5F60C354502C}"/>
              </a:ext>
            </a:extLst>
          </p:cNvPr>
          <p:cNvSpPr/>
          <p:nvPr/>
        </p:nvSpPr>
        <p:spPr>
          <a:xfrm>
            <a:off x="6707292" y="2242825"/>
            <a:ext cx="956279" cy="78001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34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Making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7CABEA3-5731-52CF-6234-A04C17167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32" y="1765208"/>
            <a:ext cx="8516336" cy="45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9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C07982C-1B47-2ABB-94E1-0F840ACA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78" y="3261043"/>
            <a:ext cx="6834244" cy="2587051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5821C447-9079-C033-43E2-1FC931D94137}"/>
              </a:ext>
            </a:extLst>
          </p:cNvPr>
          <p:cNvSpPr/>
          <p:nvPr/>
        </p:nvSpPr>
        <p:spPr>
          <a:xfrm>
            <a:off x="1130037" y="4587999"/>
            <a:ext cx="3523802" cy="1310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613277B-72E8-3469-FEED-E75733ADAD1E}"/>
              </a:ext>
            </a:extLst>
          </p:cNvPr>
          <p:cNvSpPr/>
          <p:nvPr/>
        </p:nvSpPr>
        <p:spPr>
          <a:xfrm>
            <a:off x="4794361" y="4815839"/>
            <a:ext cx="1728359" cy="8549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21B486D-E0AF-67AD-E225-1D79928FC7D6}"/>
              </a:ext>
            </a:extLst>
          </p:cNvPr>
          <p:cNvSpPr/>
          <p:nvPr/>
        </p:nvSpPr>
        <p:spPr>
          <a:xfrm>
            <a:off x="6928385" y="4815839"/>
            <a:ext cx="920215" cy="8549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6E85B0-F26B-A80B-0074-F58797B4E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7" y="1151018"/>
            <a:ext cx="7938126" cy="20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0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DD2A33-93B6-6E10-A977-83EECAA0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9" y="1381679"/>
            <a:ext cx="5379887" cy="41843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82D707-60E8-F795-0DA0-0E4DB5A30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153" y="3903304"/>
            <a:ext cx="6063548" cy="22953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C69796-4AD7-E3B6-984E-D19E65F17717}"/>
              </a:ext>
            </a:extLst>
          </p:cNvPr>
          <p:cNvSpPr/>
          <p:nvPr/>
        </p:nvSpPr>
        <p:spPr>
          <a:xfrm>
            <a:off x="937846" y="2977661"/>
            <a:ext cx="4278923" cy="154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F68D7C-2E76-D08D-01A8-739779D906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7743" r="22419" b="52308"/>
          <a:stretch/>
        </p:blipFill>
        <p:spPr>
          <a:xfrm>
            <a:off x="5563582" y="878245"/>
            <a:ext cx="3447683" cy="1856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54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5376FC-2274-3F52-16C4-1C00CFCC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9" y="1025977"/>
            <a:ext cx="5622560" cy="42543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51744E6-C1AB-524D-F26C-DBCAFC393106}"/>
              </a:ext>
            </a:extLst>
          </p:cNvPr>
          <p:cNvSpPr/>
          <p:nvPr/>
        </p:nvSpPr>
        <p:spPr>
          <a:xfrm>
            <a:off x="971117" y="2655277"/>
            <a:ext cx="4839748" cy="1547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B26D16-5559-DC4C-F932-BFBC84A00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053" y="4321277"/>
            <a:ext cx="5650031" cy="2070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7207BC-22CB-F516-C6E3-B5294968BF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3" t="48172" r="21613" b="6795"/>
          <a:stretch/>
        </p:blipFill>
        <p:spPr>
          <a:xfrm>
            <a:off x="5921859" y="970266"/>
            <a:ext cx="3162225" cy="18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50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5D1AD-C3F6-848A-5A34-5388ED61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Decorator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4BFB4B-1B56-AC5F-2933-E3259FEC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01" y="3591152"/>
            <a:ext cx="4956971" cy="27572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46A189-2405-C0E6-7937-A1D6B4C13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10" y="1125730"/>
            <a:ext cx="8417981" cy="21411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6C9D1D-2F07-A977-EFAE-24303913E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96" y="3266849"/>
            <a:ext cx="1785819" cy="11762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085637-43C0-30C4-B104-418F22FADEFA}"/>
              </a:ext>
            </a:extLst>
          </p:cNvPr>
          <p:cNvSpPr/>
          <p:nvPr/>
        </p:nvSpPr>
        <p:spPr>
          <a:xfrm>
            <a:off x="880004" y="2842105"/>
            <a:ext cx="4102304" cy="1176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E144F4-39B6-41EB-3894-20F89E8941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9463" r="3970" b="19570"/>
          <a:stretch/>
        </p:blipFill>
        <p:spPr>
          <a:xfrm>
            <a:off x="363010" y="4494552"/>
            <a:ext cx="3423275" cy="1979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38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9258</TotalTime>
  <Words>555</Words>
  <Application>Microsoft Office PowerPoint</Application>
  <PresentationFormat>全屏显示(4:3)</PresentationFormat>
  <Paragraphs>102</Paragraphs>
  <Slides>24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PingFang SC</vt:lpstr>
      <vt:lpstr>等线</vt:lpstr>
      <vt:lpstr>Microsoft YaHei</vt:lpstr>
      <vt:lpstr>Microsoft YaHei</vt:lpstr>
      <vt:lpstr>Arial</vt:lpstr>
      <vt:lpstr>Calibri</vt:lpstr>
      <vt:lpstr>1_Office Theme</vt:lpstr>
      <vt:lpstr>PowerPoint 演示文稿</vt:lpstr>
      <vt:lpstr>Background</vt:lpstr>
      <vt:lpstr>Background</vt:lpstr>
      <vt:lpstr>Control structure</vt:lpstr>
      <vt:lpstr>Decision Making</vt:lpstr>
      <vt:lpstr>Node</vt:lpstr>
      <vt:lpstr>Sequence</vt:lpstr>
      <vt:lpstr>Selector</vt:lpstr>
      <vt:lpstr>Decorator</vt:lpstr>
      <vt:lpstr>Fuzzy Selector</vt:lpstr>
      <vt:lpstr>Fuzzy Selector</vt:lpstr>
      <vt:lpstr>Fuzzy Selector</vt:lpstr>
      <vt:lpstr>Fuzzy Selector</vt:lpstr>
      <vt:lpstr>Hierarchical Behaviours</vt:lpstr>
      <vt:lpstr>Hierarchical Behaviours</vt:lpstr>
      <vt:lpstr>Hierarchical Behaviors</vt:lpstr>
      <vt:lpstr>Hierarchical Behaviors</vt:lpstr>
      <vt:lpstr>Hierarchical Behaviors</vt:lpstr>
      <vt:lpstr>Fuzzy obstacle avoidance</vt:lpstr>
      <vt:lpstr>Fuzzy obstacle avoidance</vt:lpstr>
      <vt:lpstr>Fuzzy obstacle avoidance</vt:lpstr>
      <vt:lpstr>Experiments</vt:lpstr>
      <vt:lpstr>Experiments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钰涵</dc:creator>
  <cp:lastModifiedBy>李 钰涵</cp:lastModifiedBy>
  <cp:revision>98</cp:revision>
  <dcterms:created xsi:type="dcterms:W3CDTF">2022-07-19T13:54:30Z</dcterms:created>
  <dcterms:modified xsi:type="dcterms:W3CDTF">2022-07-29T14:30:58Z</dcterms:modified>
</cp:coreProperties>
</file>